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12009" y="2162378"/>
            <a:ext cx="7967980" cy="1301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771524"/>
            <a:ext cx="586295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14829"/>
            <a:ext cx="10321925" cy="360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112009" y="2162378"/>
            <a:ext cx="796798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755265" marR="5080" indent="-2742565">
              <a:lnSpc>
                <a:spcPts val="4750"/>
              </a:lnSpc>
              <a:spcBef>
                <a:spcPts val="705"/>
              </a:spcBef>
            </a:pPr>
            <a:r>
              <a:rPr lang="sr-Latn-RS" sz="4400" dirty="0"/>
              <a:t>PREVENCIJA NASILJA KOD MLADIH</a:t>
            </a:r>
            <a:endParaRPr sz="44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9383" y="83819"/>
            <a:ext cx="2555748" cy="17175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037" y="5545740"/>
            <a:ext cx="1901952" cy="11887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8042" y="5933511"/>
            <a:ext cx="2007089" cy="628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ABF420-5C75-4B5B-B47B-8FD968E6F66D}"/>
              </a:ext>
            </a:extLst>
          </p:cNvPr>
          <p:cNvSpPr txBox="1"/>
          <p:nvPr/>
        </p:nvSpPr>
        <p:spPr>
          <a:xfrm>
            <a:off x="3505200" y="3985216"/>
            <a:ext cx="495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/>
              <a:t>Autor: Ana Ljubičić, master psiholog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85972-9624-46F4-842F-863CF367B29C}"/>
              </a:ext>
            </a:extLst>
          </p:cNvPr>
          <p:cNvSpPr txBox="1"/>
          <p:nvPr/>
        </p:nvSpPr>
        <p:spPr>
          <a:xfrm>
            <a:off x="3505200" y="5000877"/>
            <a:ext cx="4648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endParaRPr lang="en-US" sz="2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3A701-13AF-49D2-82C9-43E57230F6C5}"/>
              </a:ext>
            </a:extLst>
          </p:cNvPr>
          <p:cNvSpPr txBox="1"/>
          <p:nvPr/>
        </p:nvSpPr>
        <p:spPr>
          <a:xfrm>
            <a:off x="2112009" y="6140099"/>
            <a:ext cx="7793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Programski </a:t>
            </a:r>
            <a:r>
              <a:rPr lang="en-US" altLang="en-US" sz="1400" b="1" dirty="0" err="1">
                <a:latin typeface="Arial" panose="020B0604020202020204" pitchFamily="34" charset="0"/>
              </a:rPr>
              <a:t>zadatak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Posebnog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programa</a:t>
            </a:r>
            <a:r>
              <a:rPr lang="en-US" altLang="en-US" sz="1400" b="1" dirty="0">
                <a:latin typeface="Arial" panose="020B0604020202020204" pitchFamily="34" charset="0"/>
              </a:rPr>
              <a:t> u </a:t>
            </a:r>
            <a:r>
              <a:rPr lang="en-US" altLang="en-US" sz="1400" b="1" dirty="0" err="1">
                <a:latin typeface="Arial" panose="020B0604020202020204" pitchFamily="34" charset="0"/>
              </a:rPr>
              <a:t>oblasti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javnog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zdravlja</a:t>
            </a:r>
            <a:r>
              <a:rPr lang="en-US" altLang="en-US" sz="1400" b="1" dirty="0">
                <a:latin typeface="Arial" panose="020B0604020202020204" pitchFamily="34" charset="0"/>
              </a:rPr>
              <a:t> za APV u 2023. </a:t>
            </a:r>
            <a:r>
              <a:rPr lang="en-US" altLang="en-US" sz="1400" b="1" dirty="0" err="1">
                <a:latin typeface="Arial" panose="020B0604020202020204" pitchFamily="34" charset="0"/>
              </a:rPr>
              <a:t>godini</a:t>
            </a:r>
            <a:r>
              <a:rPr lang="en-US" altLang="en-US" sz="1400" b="1" dirty="0">
                <a:latin typeface="Arial" panose="020B0604020202020204" pitchFamily="34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b="1" dirty="0" err="1">
                <a:latin typeface="Arial" panose="020B0604020202020204" pitchFamily="34" charset="0"/>
              </a:rPr>
              <a:t>Unapređenje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zdravstvene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pismenosti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populacije</a:t>
            </a:r>
            <a:r>
              <a:rPr lang="en-US" altLang="en-US" sz="1400" b="1" dirty="0">
                <a:latin typeface="Arial" panose="020B0604020202020204" pitchFamily="34" charset="0"/>
              </a:rPr>
              <a:t> – „Znanjem do zdravih </a:t>
            </a:r>
            <a:r>
              <a:rPr lang="en-US" altLang="en-US" sz="1400" b="1" dirty="0" err="1">
                <a:latin typeface="Arial" panose="020B0604020202020204" pitchFamily="34" charset="0"/>
              </a:rPr>
              <a:t>izbora</a:t>
            </a:r>
            <a:r>
              <a:rPr lang="en-US" altLang="en-US" sz="1400" b="1" dirty="0">
                <a:latin typeface="Arial" panose="020B0604020202020204" pitchFamily="34" charset="0"/>
              </a:rPr>
              <a:t>“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4546"/>
            <a:ext cx="258826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3200" spc="-10" dirty="0"/>
              <a:t>Literatura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74903" y="986409"/>
            <a:ext cx="10234295" cy="34002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sr-Latn-RS" sz="2400" dirty="0" err="1">
                <a:latin typeface="Arial"/>
                <a:cs typeface="Arial"/>
              </a:rPr>
              <a:t>Žilić</a:t>
            </a:r>
            <a:r>
              <a:rPr lang="sr-Latn-RS" sz="2400" dirty="0">
                <a:latin typeface="Arial"/>
                <a:cs typeface="Arial"/>
              </a:rPr>
              <a:t>, M., &amp; Janković, J. (2016). Nasilje. Socijalne teme: Časopis za pitanja socijalnog rada i srodnih znanosti, 1(3), 67-87.</a:t>
            </a:r>
          </a:p>
          <a:p>
            <a:pPr marL="241300" marR="5080" indent="-228600">
              <a:lnSpc>
                <a:spcPct val="8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sr-Latn-RS" sz="2400" dirty="0" err="1">
                <a:latin typeface="Arial"/>
                <a:cs typeface="Arial"/>
              </a:rPr>
              <a:t>Stepanić</a:t>
            </a:r>
            <a:r>
              <a:rPr lang="sr-Latn-RS" sz="2400" dirty="0">
                <a:latin typeface="Arial"/>
                <a:cs typeface="Arial"/>
              </a:rPr>
              <a:t>, L. (2019). </a:t>
            </a:r>
            <a:r>
              <a:rPr lang="sr-Latn-RS" sz="2400" dirty="0" err="1">
                <a:latin typeface="Arial"/>
                <a:cs typeface="Arial"/>
              </a:rPr>
              <a:t>Vršnjačko</a:t>
            </a:r>
            <a:r>
              <a:rPr lang="sr-Latn-RS" sz="2400" dirty="0">
                <a:latin typeface="Arial"/>
                <a:cs typeface="Arial"/>
              </a:rPr>
              <a:t> nasilje i preventivni programi. </a:t>
            </a:r>
            <a:r>
              <a:rPr lang="sr-Latn-RS" sz="2400" dirty="0" err="1">
                <a:latin typeface="Arial"/>
                <a:cs typeface="Arial"/>
              </a:rPr>
              <a:t>Varaždinski</a:t>
            </a:r>
            <a:r>
              <a:rPr lang="sr-Latn-RS" sz="2400" dirty="0">
                <a:latin typeface="Arial"/>
                <a:cs typeface="Arial"/>
              </a:rPr>
              <a:t> učitelj: digitalni stručni časopis za odgoj i obrazovanje, 2(2), 67-77.</a:t>
            </a:r>
          </a:p>
          <a:p>
            <a:pPr marL="241300" marR="5080" indent="-228600">
              <a:lnSpc>
                <a:spcPct val="8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Matijević, A. (2014). Nasilje nad i među mladima na internetu. Nemoj napraviti ništa u virtualnom </a:t>
            </a:r>
            <a:r>
              <a:rPr lang="sr-Latn-RS" sz="2400" dirty="0" err="1">
                <a:latin typeface="Arial"/>
                <a:cs typeface="Arial"/>
              </a:rPr>
              <a:t>svijetu</a:t>
            </a:r>
            <a:r>
              <a:rPr lang="sr-Latn-RS" sz="2400" dirty="0">
                <a:latin typeface="Arial"/>
                <a:cs typeface="Arial"/>
              </a:rPr>
              <a:t>, što ne činiš u stvarnom, 39.</a:t>
            </a:r>
          </a:p>
          <a:p>
            <a:pPr marL="241300" marR="5080" indent="-228600">
              <a:lnSpc>
                <a:spcPct val="8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sr-Latn-RS" sz="2400" dirty="0" err="1">
                <a:latin typeface="Arial"/>
                <a:cs typeface="Arial"/>
              </a:rPr>
              <a:t>Kosić</a:t>
            </a:r>
            <a:r>
              <a:rPr lang="sr-Latn-RS" sz="2400" dirty="0">
                <a:latin typeface="Arial"/>
                <a:cs typeface="Arial"/>
              </a:rPr>
              <a:t> </a:t>
            </a:r>
            <a:r>
              <a:rPr lang="sr-Latn-RS" sz="2400" dirty="0" err="1">
                <a:latin typeface="Arial"/>
                <a:cs typeface="Arial"/>
              </a:rPr>
              <a:t>Bibić</a:t>
            </a:r>
            <a:r>
              <a:rPr lang="sr-Latn-RS" sz="2400" dirty="0">
                <a:latin typeface="Arial"/>
                <a:cs typeface="Arial"/>
              </a:rPr>
              <a:t>, N., &amp; Kovačević, J. (2018). </a:t>
            </a:r>
            <a:r>
              <a:rPr lang="sr-Latn-RS" sz="2400" dirty="0" err="1">
                <a:latin typeface="Arial"/>
                <a:cs typeface="Arial"/>
              </a:rPr>
              <a:t>Vršnjačko</a:t>
            </a:r>
            <a:r>
              <a:rPr lang="sr-Latn-RS" sz="2400" dirty="0">
                <a:latin typeface="Arial"/>
                <a:cs typeface="Arial"/>
              </a:rPr>
              <a:t> nasilje u školama – nasilje ili stil komunikacije ?.</a:t>
            </a:r>
          </a:p>
          <a:p>
            <a:pPr marL="241300" marR="5080" indent="-228600">
              <a:lnSpc>
                <a:spcPct val="8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Hrana u zdravlju i bolesti: znanstveno-stručni časopis za </a:t>
            </a:r>
            <a:r>
              <a:rPr lang="sr-Latn-RS" sz="2400" dirty="0" err="1">
                <a:latin typeface="Arial"/>
                <a:cs typeface="Arial"/>
              </a:rPr>
              <a:t>nutricionizam</a:t>
            </a:r>
            <a:r>
              <a:rPr lang="sr-Latn-RS" sz="2400" dirty="0">
                <a:latin typeface="Arial"/>
                <a:cs typeface="Arial"/>
              </a:rPr>
              <a:t> i dijetetiku, (10. </a:t>
            </a:r>
            <a:r>
              <a:rPr lang="sr-Latn-RS" sz="2400" dirty="0" err="1">
                <a:latin typeface="Arial"/>
                <a:cs typeface="Arial"/>
              </a:rPr>
              <a:t>Štamparovi</a:t>
            </a:r>
            <a:r>
              <a:rPr lang="sr-Latn-RS" sz="2400" dirty="0">
                <a:latin typeface="Arial"/>
                <a:cs typeface="Arial"/>
              </a:rPr>
              <a:t> dani), 79-85.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003293"/>
            <a:ext cx="2048256" cy="1591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5768" y="5320284"/>
            <a:ext cx="1639824" cy="1274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F46255-7B96-45E1-920E-AEFC31F87B63}"/>
              </a:ext>
            </a:extLst>
          </p:cNvPr>
          <p:cNvSpPr txBox="1"/>
          <p:nvPr/>
        </p:nvSpPr>
        <p:spPr>
          <a:xfrm>
            <a:off x="2286000" y="4495801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korišćene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publikacija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Instituta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Vojvodine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i: www.pixabay.com </a:t>
            </a:r>
            <a:endParaRPr lang="sr-Latn-R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379C0E-7EDE-4ED7-BE49-7F73BBD3923E}"/>
              </a:ext>
            </a:extLst>
          </p:cNvPr>
          <p:cNvSpPr txBox="1"/>
          <p:nvPr/>
        </p:nvSpPr>
        <p:spPr>
          <a:xfrm>
            <a:off x="3733800" y="5277877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 </a:t>
            </a:r>
            <a:r>
              <a:rPr lang="sr-Cyrl-RS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93566-8CEF-44B7-A7F9-D5BB72752FAA}"/>
              </a:ext>
            </a:extLst>
          </p:cNvPr>
          <p:cNvSpPr txBox="1"/>
          <p:nvPr/>
        </p:nvSpPr>
        <p:spPr>
          <a:xfrm>
            <a:off x="2514600" y="5943599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 b="1" dirty="0"/>
              <a:t>Programski zadatak Posebnog programa u oblasti javnog zdravlja za APV u 2022. godini: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 b="1" dirty="0"/>
              <a:t>Unapređenje zdravstvene pismenosti populacije – „Znanjem do zdravih izbora“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5334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3200" spc="-10" dirty="0"/>
              <a:t>Nasilje kod mladih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35888" y="1259535"/>
            <a:ext cx="10048240" cy="419024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12446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lang="sr-Latn-RS" sz="2800" dirty="0">
                <a:latin typeface="Arial"/>
                <a:cs typeface="Arial"/>
              </a:rPr>
              <a:t>Nasilje kod mladih je </a:t>
            </a:r>
            <a:r>
              <a:rPr lang="sr-Latn-RS" sz="2800" dirty="0" err="1">
                <a:latin typeface="Arial"/>
                <a:cs typeface="Arial"/>
              </a:rPr>
              <a:t>najčeći</a:t>
            </a:r>
            <a:r>
              <a:rPr lang="sr-Latn-RS" sz="2800" dirty="0">
                <a:latin typeface="Arial"/>
                <a:cs typeface="Arial"/>
              </a:rPr>
              <a:t> oblik nasilja i sve je učestalija pojava u našem društvu, što ukazuje na veliku potrebu bavljenja ovom temom.</a:t>
            </a:r>
          </a:p>
          <a:p>
            <a:pPr marL="241300" marR="12446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lang="sr-Latn-RS" sz="2800" dirty="0" err="1">
                <a:latin typeface="Arial"/>
                <a:cs typeface="Arial"/>
              </a:rPr>
              <a:t>Vršnjačko</a:t>
            </a:r>
            <a:r>
              <a:rPr lang="sr-Latn-RS" sz="2800" dirty="0">
                <a:latin typeface="Arial"/>
                <a:cs typeface="Arial"/>
              </a:rPr>
              <a:t> nasilje = nepoželjno ponašanje pojedinca ili grupe prema drugom pojedincu ili grupi koje uključuje namerno napadanje, vređanje, uznemiravanje i sl.</a:t>
            </a:r>
          </a:p>
          <a:p>
            <a:pPr marL="241300" marR="12446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endParaRPr lang="sr-Latn-RS" sz="2800" dirty="0">
              <a:latin typeface="Arial"/>
              <a:cs typeface="Arial"/>
            </a:endParaRPr>
          </a:p>
          <a:p>
            <a:pPr marL="241300" marR="12446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lang="sr-Latn-RS" sz="2800" dirty="0">
                <a:latin typeface="Arial"/>
                <a:cs typeface="Arial"/>
              </a:rPr>
              <a:t>Nasilje kod mladih se najčešće manifestuje u dva oblika:</a:t>
            </a:r>
          </a:p>
          <a:p>
            <a:pPr marL="241300" marR="12446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lang="sr-Latn-RS" sz="2800" dirty="0">
                <a:latin typeface="Arial"/>
                <a:cs typeface="Arial"/>
              </a:rPr>
              <a:t>Verbalno nasilje</a:t>
            </a:r>
          </a:p>
          <a:p>
            <a:pPr marL="241300" marR="124460" indent="-228600">
              <a:lnSpc>
                <a:spcPct val="90000"/>
              </a:lnSpc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lang="sr-Latn-RS" sz="2800" dirty="0">
                <a:latin typeface="Arial"/>
                <a:cs typeface="Arial"/>
              </a:rPr>
              <a:t>Neverbalno nasilje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719" y="96011"/>
            <a:ext cx="2177796" cy="16032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1535" y="4690871"/>
            <a:ext cx="2834639" cy="2167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28601"/>
            <a:ext cx="5943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3200" spc="-10" dirty="0"/>
              <a:t>Verbalno nasilje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409141"/>
            <a:ext cx="10208260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Char char="•"/>
              <a:tabLst>
                <a:tab pos="241300" algn="l"/>
              </a:tabLst>
            </a:pPr>
            <a:r>
              <a:rPr lang="sr-Latn-RS" sz="2800" dirty="0">
                <a:latin typeface="Arial"/>
                <a:cs typeface="Arial"/>
              </a:rPr>
              <a:t> </a:t>
            </a:r>
            <a:r>
              <a:rPr lang="sr-Latn-RS" sz="2400" dirty="0">
                <a:latin typeface="Arial"/>
                <a:cs typeface="Arial"/>
              </a:rPr>
              <a:t>Verbalni vid nasilja podrazumeva: ismejavanje (nazivanje</a:t>
            </a:r>
          </a:p>
          <a:p>
            <a:pPr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 pogrdnim imenima), vređanje, ruganje, pretnje i sl.</a:t>
            </a:r>
          </a:p>
          <a:p>
            <a:pPr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Verbalno nasilje kod mladih se najčešće bazira na ismejavanju</a:t>
            </a:r>
          </a:p>
          <a:p>
            <a:pPr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fizičkog izgleda druge osobe ili pak njenog lošeg </a:t>
            </a:r>
            <a:r>
              <a:rPr lang="sr-Latn-RS" sz="2400" dirty="0" err="1">
                <a:latin typeface="Arial"/>
                <a:cs typeface="Arial"/>
              </a:rPr>
              <a:t>socio</a:t>
            </a:r>
            <a:endParaRPr lang="sr-Latn-RS" sz="2400" dirty="0">
              <a:latin typeface="Arial"/>
              <a:cs typeface="Arial"/>
            </a:endParaRPr>
          </a:p>
          <a:p>
            <a:pPr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-ekonomskog statusa.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135117"/>
            <a:ext cx="10228580" cy="85472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buChar char="•"/>
              <a:tabLst>
                <a:tab pos="241300" algn="l"/>
              </a:tabLst>
            </a:pPr>
            <a:r>
              <a:rPr lang="sr-Latn-RS" sz="2800" dirty="0">
                <a:latin typeface="Arial"/>
                <a:cs typeface="Arial"/>
              </a:rPr>
              <a:t> </a:t>
            </a:r>
            <a:r>
              <a:rPr lang="sr-Latn-RS" sz="2400" dirty="0">
                <a:latin typeface="Arial"/>
                <a:cs typeface="Arial"/>
              </a:rPr>
              <a:t>Često je nasilje usmereno ka osobama koje su stidljive, jer</a:t>
            </a:r>
          </a:p>
          <a:p>
            <a:pPr marR="5080"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nasilnik zna da mu se osoba tada neće suprotstaviti.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761" y="3637502"/>
            <a:ext cx="3149898" cy="8434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555424"/>
            <a:ext cx="594169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3200" spc="-10" dirty="0"/>
              <a:t>Neverbalno nasilje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653362"/>
            <a:ext cx="9645650" cy="1077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Neverbalno nasilje se izražava kroz </a:t>
            </a:r>
            <a:r>
              <a:rPr lang="sr-Latn-RS" sz="2400" dirty="0" err="1">
                <a:latin typeface="Arial"/>
                <a:cs typeface="Arial"/>
              </a:rPr>
              <a:t>gestikulaciiju</a:t>
            </a:r>
            <a:r>
              <a:rPr lang="sr-Latn-RS" sz="2400" dirty="0">
                <a:latin typeface="Arial"/>
                <a:cs typeface="Arial"/>
              </a:rPr>
              <a:t> ili mimiku</a:t>
            </a:r>
          </a:p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 lica (pokazivanje očima), ignorisanje, podsmeh i slično.</a:t>
            </a:r>
          </a:p>
          <a:p>
            <a:pPr marL="241300" indent="-228600">
              <a:lnSpc>
                <a:spcPts val="2735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Nažalost neverbalno nasilje je teže dokazati.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176520"/>
            <a:ext cx="9119235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Osoba nad kojom se vrši neverbalno nasilje najčešće oseća bespomoćnost i veoma je uplašena.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615" y="2661055"/>
            <a:ext cx="2751373" cy="25327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132" y="3107435"/>
            <a:ext cx="2863596" cy="1908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725" y="381000"/>
            <a:ext cx="597816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3200" spc="-10" dirty="0"/>
              <a:t>Razlozi za nasilje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01724" y="1918208"/>
            <a:ext cx="10399675" cy="424026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335280">
              <a:buChar char="•"/>
              <a:tabLst>
                <a:tab pos="241300" algn="l"/>
                <a:tab pos="1812289" algn="l"/>
              </a:tabLst>
            </a:pPr>
            <a:r>
              <a:rPr lang="sr-Latn-RS" sz="2800" dirty="0">
                <a:latin typeface="Arial"/>
                <a:cs typeface="Arial"/>
              </a:rPr>
              <a:t>  </a:t>
            </a:r>
            <a:r>
              <a:rPr lang="sr-Latn-RS" sz="2400" dirty="0">
                <a:latin typeface="Arial"/>
                <a:cs typeface="Arial"/>
              </a:rPr>
              <a:t>Mnogobrojni su razlozi zbog kojih neko vrši nasilje, ali su</a:t>
            </a:r>
          </a:p>
          <a:p>
            <a:pPr marR="335280">
              <a:tabLst>
                <a:tab pos="241300" algn="l"/>
                <a:tab pos="1812289" algn="l"/>
              </a:tabLst>
            </a:pPr>
            <a:r>
              <a:rPr lang="sr-Latn-RS" sz="2400" dirty="0">
                <a:latin typeface="Arial"/>
                <a:cs typeface="Arial"/>
              </a:rPr>
              <a:t>   najčešći: porodični faktori, emotivni i psihološki faktori i </a:t>
            </a:r>
          </a:p>
          <a:p>
            <a:pPr marR="335280">
              <a:tabLst>
                <a:tab pos="241300" algn="l"/>
                <a:tab pos="1812289" algn="l"/>
              </a:tabLst>
            </a:pPr>
            <a:r>
              <a:rPr lang="sr-Latn-RS" sz="2400" dirty="0">
                <a:latin typeface="Arial"/>
                <a:cs typeface="Arial"/>
              </a:rPr>
              <a:t>   socijalni faktori.</a:t>
            </a:r>
          </a:p>
          <a:p>
            <a:pPr marR="335280">
              <a:buChar char="•"/>
              <a:tabLst>
                <a:tab pos="241300" algn="l"/>
                <a:tab pos="1812289" algn="l"/>
              </a:tabLst>
            </a:pPr>
            <a:r>
              <a:rPr lang="sr-Latn-RS" sz="2400" dirty="0">
                <a:latin typeface="Arial"/>
                <a:cs typeface="Arial"/>
              </a:rPr>
              <a:t>  Osoba koja je sklona da maltretira druge je uglavnom</a:t>
            </a:r>
          </a:p>
          <a:p>
            <a:pPr marR="335280">
              <a:tabLst>
                <a:tab pos="241300" algn="l"/>
                <a:tab pos="1812289" algn="l"/>
              </a:tabLst>
            </a:pPr>
            <a:r>
              <a:rPr lang="sr-Latn-RS" sz="2400" dirty="0">
                <a:latin typeface="Arial"/>
                <a:cs typeface="Arial"/>
              </a:rPr>
              <a:t>   motivisana nedostatkom emocionalnih veština, frustracijama</a:t>
            </a:r>
          </a:p>
          <a:p>
            <a:pPr marR="335280">
              <a:tabLst>
                <a:tab pos="241300" algn="l"/>
                <a:tab pos="1812289" algn="l"/>
              </a:tabLst>
            </a:pPr>
            <a:r>
              <a:rPr lang="sr-Latn-RS" sz="2400" dirty="0">
                <a:latin typeface="Arial"/>
                <a:cs typeface="Arial"/>
              </a:rPr>
              <a:t>   ili pak drugim nerazrešenim ličnim problemima.</a:t>
            </a:r>
          </a:p>
          <a:p>
            <a:pPr marR="335280">
              <a:buChar char="•"/>
              <a:tabLst>
                <a:tab pos="241300" algn="l"/>
                <a:tab pos="1812289" algn="l"/>
              </a:tabLst>
            </a:pPr>
            <a:r>
              <a:rPr lang="sr-Latn-RS" sz="2400" dirty="0">
                <a:latin typeface="Arial"/>
                <a:cs typeface="Arial"/>
              </a:rPr>
              <a:t>  Karakteristike koje mogu ukazivati na osobu „nasilnika“:</a:t>
            </a:r>
          </a:p>
          <a:p>
            <a:pPr marR="335280">
              <a:tabLst>
                <a:tab pos="241300" algn="l"/>
                <a:tab pos="1812289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   Nemogućnost kontrolisanja besa, nedostatak empatije, želja</a:t>
            </a:r>
          </a:p>
          <a:p>
            <a:pPr marR="335280">
              <a:tabLst>
                <a:tab pos="241300" algn="l"/>
                <a:tab pos="1812289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   za dominacijom i agresivnošću, nisko samopouzdanje i</a:t>
            </a:r>
          </a:p>
          <a:p>
            <a:pPr marR="335280">
              <a:tabLst>
                <a:tab pos="241300" algn="l"/>
                <a:tab pos="1812289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   osećaj inferiornosti</a:t>
            </a:r>
            <a:r>
              <a:rPr lang="sr-Latn-RS" sz="2400" dirty="0">
                <a:latin typeface="Arial"/>
                <a:cs typeface="Arial"/>
              </a:rPr>
              <a:t>.</a:t>
            </a:r>
          </a:p>
          <a:p>
            <a:pPr marR="335280">
              <a:tabLst>
                <a:tab pos="241300" algn="l"/>
                <a:tab pos="1812289" algn="l"/>
              </a:tabLst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7528" y="268224"/>
            <a:ext cx="877824" cy="14218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9507" y="118871"/>
            <a:ext cx="2072640" cy="20116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52400"/>
            <a:ext cx="616966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3200" spc="-10" dirty="0"/>
              <a:t>Posledice nasilje nad mladima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143001"/>
            <a:ext cx="10363200" cy="38093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buChar char="•"/>
              <a:tabLst>
                <a:tab pos="241300" algn="l"/>
              </a:tabLst>
            </a:pPr>
            <a:r>
              <a:rPr lang="sr-Latn-RS" sz="2800" dirty="0">
                <a:latin typeface="Arial"/>
                <a:cs typeface="Arial"/>
              </a:rPr>
              <a:t>  </a:t>
            </a:r>
            <a:r>
              <a:rPr lang="sr-Latn-RS" sz="2400" dirty="0">
                <a:latin typeface="Arial"/>
                <a:cs typeface="Arial"/>
              </a:rPr>
              <a:t>Posledice nasilja kod mladih mogu biti trajne i uticati na</a:t>
            </a:r>
          </a:p>
          <a:p>
            <a:pPr marR="5080"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 njihov dalji socijalni i emocionalni razvoj.</a:t>
            </a:r>
          </a:p>
          <a:p>
            <a:pPr marR="5080">
              <a:buChar char="•"/>
              <a:tabLst>
                <a:tab pos="241300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  Fizičke posledice</a:t>
            </a:r>
            <a:r>
              <a:rPr lang="sr-Latn-RS" sz="2400" dirty="0">
                <a:latin typeface="Arial"/>
                <a:cs typeface="Arial"/>
              </a:rPr>
              <a:t>: zdravstvene komplikacije i povrede</a:t>
            </a:r>
          </a:p>
          <a:p>
            <a:pPr marR="5080">
              <a:buChar char="•"/>
              <a:tabLst>
                <a:tab pos="241300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  Emotivne i psihološke posledice</a:t>
            </a:r>
            <a:r>
              <a:rPr lang="sr-Latn-RS" sz="2400" dirty="0">
                <a:latin typeface="Arial"/>
                <a:cs typeface="Arial"/>
              </a:rPr>
              <a:t>: Anksioznost, depresija,</a:t>
            </a:r>
          </a:p>
          <a:p>
            <a:pPr marR="5080"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 nizak nivo samopoštovanja</a:t>
            </a:r>
          </a:p>
          <a:p>
            <a:pPr marR="5080">
              <a:buChar char="•"/>
              <a:tabLst>
                <a:tab pos="241300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  Socijalne posledice</a:t>
            </a:r>
            <a:r>
              <a:rPr lang="sr-Latn-RS" sz="2400" dirty="0">
                <a:latin typeface="Arial"/>
                <a:cs typeface="Arial"/>
              </a:rPr>
              <a:t>: socijalna izolacija i poteškoće u daljem</a:t>
            </a:r>
          </a:p>
          <a:p>
            <a:pPr marR="5080"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 formiranju zdravih i </a:t>
            </a:r>
            <a:r>
              <a:rPr lang="sr-Latn-RS" sz="2400" dirty="0" err="1">
                <a:latin typeface="Arial"/>
                <a:cs typeface="Arial"/>
              </a:rPr>
              <a:t>podržavajućih</a:t>
            </a:r>
            <a:r>
              <a:rPr lang="sr-Latn-RS" sz="2400" dirty="0">
                <a:latin typeface="Arial"/>
                <a:cs typeface="Arial"/>
              </a:rPr>
              <a:t> odnosa</a:t>
            </a:r>
          </a:p>
          <a:p>
            <a:pPr marR="5080">
              <a:buChar char="•"/>
              <a:tabLst>
                <a:tab pos="241300" algn="l"/>
              </a:tabLst>
            </a:pP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  Obrazovne posledice</a:t>
            </a:r>
            <a:r>
              <a:rPr lang="sr-Latn-RS" sz="2400" dirty="0">
                <a:latin typeface="Arial"/>
                <a:cs typeface="Arial"/>
              </a:rPr>
              <a:t>: smanjena angažovanost za školske</a:t>
            </a:r>
          </a:p>
          <a:p>
            <a:pPr marR="5080"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 zadatke i aktivnosti, a samim tim i lošije akademsko </a:t>
            </a:r>
          </a:p>
          <a:p>
            <a:pPr marR="5080"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   postignuće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00" y="4724400"/>
            <a:ext cx="2787396" cy="2133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1631" y="0"/>
            <a:ext cx="1420368" cy="14203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1" y="304800"/>
            <a:ext cx="3657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dirty="0">
                <a:latin typeface="Arial"/>
                <a:cs typeface="Arial"/>
              </a:rPr>
              <a:t>„Сyber“</a:t>
            </a:r>
            <a:r>
              <a:rPr sz="3200" i="1" spc="-105" dirty="0">
                <a:latin typeface="Arial"/>
                <a:cs typeface="Arial"/>
              </a:rPr>
              <a:t> </a:t>
            </a:r>
            <a:r>
              <a:rPr lang="sr-Latn-RS" sz="3200" spc="-105" dirty="0"/>
              <a:t>nasilje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8601" y="809425"/>
            <a:ext cx="10989436" cy="4473661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U mlađim generacijama, sve je više zastupljeno „</a:t>
            </a:r>
            <a:r>
              <a:rPr lang="sr-Latn-RS" sz="2400" dirty="0" err="1">
                <a:latin typeface="Arial"/>
                <a:cs typeface="Arial"/>
              </a:rPr>
              <a:t>cyber</a:t>
            </a:r>
            <a:r>
              <a:rPr lang="sr-Latn-RS" sz="2400" dirty="0">
                <a:latin typeface="Arial"/>
                <a:cs typeface="Arial"/>
              </a:rPr>
              <a:t>“ nasilje.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„</a:t>
            </a:r>
            <a:r>
              <a:rPr lang="sr-Latn-RS" sz="2400" dirty="0" err="1">
                <a:latin typeface="Arial"/>
                <a:cs typeface="Arial"/>
              </a:rPr>
              <a:t>Syber</a:t>
            </a:r>
            <a:r>
              <a:rPr lang="sr-Latn-RS" sz="2400" dirty="0">
                <a:latin typeface="Arial"/>
                <a:cs typeface="Arial"/>
              </a:rPr>
              <a:t>“ nasilje podrazumeva oblik psihičkog nasilja koje se izvršava                              preko </a:t>
            </a:r>
            <a:r>
              <a:rPr lang="sr-Latn-RS" sz="2400" dirty="0" err="1">
                <a:latin typeface="Arial"/>
                <a:cs typeface="Arial"/>
              </a:rPr>
              <a:t>elektornskih</a:t>
            </a:r>
            <a:r>
              <a:rPr lang="sr-Latn-RS" sz="2400" dirty="0">
                <a:latin typeface="Arial"/>
                <a:cs typeface="Arial"/>
              </a:rPr>
              <a:t> sredstava komunikacije (internet, društvene mreže,                      mobilni telefon i sl.).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„</a:t>
            </a:r>
            <a:r>
              <a:rPr lang="sr-Latn-RS" sz="2400" dirty="0" err="1">
                <a:latin typeface="Arial"/>
                <a:cs typeface="Arial"/>
              </a:rPr>
              <a:t>Syber</a:t>
            </a:r>
            <a:r>
              <a:rPr lang="sr-Latn-RS" sz="2400" dirty="0">
                <a:latin typeface="Arial"/>
                <a:cs typeface="Arial"/>
              </a:rPr>
              <a:t>“ nasilje se ogleda kroz pretnje i govor mržnje preko društvenih mreža i platformi, delovanje u vidu lažnih profila, opsedanje nekoga „onlajn“, širenje laži o određenoj osobi ili grupi ljudi, objavljivanje neprikladnih fotografija/video zapisa bez dozvole druge osobe i slično.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Razlozi zbog kojih mladi često posežu za ovim vidom nasilja: </a:t>
            </a:r>
            <a:r>
              <a:rPr lang="sr-Latn-RS" sz="2400" dirty="0">
                <a:solidFill>
                  <a:srgbClr val="FF0000"/>
                </a:solidFill>
                <a:latin typeface="Arial"/>
                <a:cs typeface="Arial"/>
              </a:rPr>
              <a:t>mogućnost anonimnosti, nedostatak roditeljskog nadzora, socijalni pritisak, impulsivnost, nedostatak edukacije o etičkom ophođenju kao i nedostatak empatije</a:t>
            </a:r>
            <a:r>
              <a:rPr lang="sr-Latn-RS" sz="240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0" y="0"/>
            <a:ext cx="20574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461444"/>
            <a:ext cx="6934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r-Latn-RS" sz="3200" spc="-10" dirty="0"/>
              <a:t>Prevencija nasilja kod mladih</a:t>
            </a:r>
            <a:endParaRPr sz="32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74902" y="1156854"/>
            <a:ext cx="9975851" cy="20524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Prevencija nasilja kod mladih zahteva kontinuiran pristup.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lang="sr-Latn-RS" sz="2400" dirty="0">
                <a:latin typeface="Arial"/>
                <a:cs typeface="Arial"/>
              </a:rPr>
              <a:t>Ključne strategije za prevenciju nasilja: Edukacija o rešavanju konflikata, razvoj socijalnih i emocionalnih veština, promocija izgradnje pozitivnih interpersonalnih odnosa, edukacija o digitalnoj bezbednosti i pismenosti.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902" y="5952845"/>
            <a:ext cx="102740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sr-Latn-RS" sz="2800" b="1" dirty="0">
                <a:solidFill>
                  <a:srgbClr val="FF0000"/>
                </a:solidFill>
                <a:latin typeface="Arial"/>
                <a:cs typeface="Arial"/>
              </a:rPr>
              <a:t>U prevenciji nasilja ključnu ulogu imaju porodica i škola!!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5648" y="3261595"/>
            <a:ext cx="2925888" cy="2500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0116" y="3645585"/>
            <a:ext cx="4014215" cy="18513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91882"/>
            <a:ext cx="9075419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sr-Latn-RS" sz="3200" spc="-30" dirty="0"/>
              <a:t>Uloga roditelja i škole u prevenciji nasilja kod mladih</a:t>
            </a:r>
            <a:endParaRPr sz="3200"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1" y="1415161"/>
            <a:ext cx="10705464" cy="45480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927100">
              <a:buChar char="•"/>
              <a:tabLst>
                <a:tab pos="241300" algn="l"/>
              </a:tabLst>
            </a:pPr>
            <a:r>
              <a:rPr lang="sr-Latn-RS" sz="2800" dirty="0"/>
              <a:t>  </a:t>
            </a:r>
            <a:r>
              <a:rPr lang="sr-Latn-RS" dirty="0"/>
              <a:t>Kako roditelji i škola mogu uticati na prevenciju nasilja</a:t>
            </a:r>
          </a:p>
          <a:p>
            <a:pPr marR="927100">
              <a:tabLst>
                <a:tab pos="241300" algn="l"/>
              </a:tabLst>
            </a:pPr>
            <a:r>
              <a:rPr lang="sr-Latn-RS" dirty="0"/>
              <a:t>   kod mladih?</a:t>
            </a:r>
          </a:p>
          <a:p>
            <a:pPr marR="927100">
              <a:buChar char="•"/>
              <a:tabLst>
                <a:tab pos="241300" algn="l"/>
              </a:tabLst>
            </a:pPr>
            <a:r>
              <a:rPr lang="sr-Latn-RS" dirty="0"/>
              <a:t>  Edukacija o socijalnim veštinama i empatiji, rano</a:t>
            </a:r>
          </a:p>
          <a:p>
            <a:pPr marR="927100">
              <a:tabLst>
                <a:tab pos="241300" algn="l"/>
              </a:tabLst>
            </a:pPr>
            <a:r>
              <a:rPr lang="sr-Latn-RS" dirty="0"/>
              <a:t>   prepoznavanje znakova svih vrsta nasilja (psihičko,</a:t>
            </a:r>
          </a:p>
          <a:p>
            <a:pPr marR="927100">
              <a:tabLst>
                <a:tab pos="241300" algn="l"/>
              </a:tabLst>
            </a:pPr>
            <a:r>
              <a:rPr lang="sr-Latn-RS" dirty="0"/>
              <a:t>   fizičko, emotivno) i uopšteno obrazovanje o nasilju,</a:t>
            </a:r>
          </a:p>
          <a:p>
            <a:pPr marR="927100">
              <a:tabLst>
                <a:tab pos="241300" algn="l"/>
              </a:tabLst>
            </a:pPr>
            <a:r>
              <a:rPr lang="sr-Latn-RS" dirty="0"/>
              <a:t>   učenje o </a:t>
            </a:r>
            <a:r>
              <a:rPr lang="sr-Latn-RS" dirty="0" err="1"/>
              <a:t>podržavajućoj</a:t>
            </a:r>
            <a:r>
              <a:rPr lang="sr-Latn-RS" dirty="0"/>
              <a:t> komunikaciji, podsticanje</a:t>
            </a:r>
          </a:p>
          <a:p>
            <a:pPr marR="927100">
              <a:tabLst>
                <a:tab pos="241300" algn="l"/>
              </a:tabLst>
            </a:pPr>
            <a:r>
              <a:rPr lang="sr-Latn-RS" dirty="0"/>
              <a:t>   bezbednog školskog okruženja, praćenje „onlajn“</a:t>
            </a:r>
          </a:p>
          <a:p>
            <a:pPr marR="927100">
              <a:tabLst>
                <a:tab pos="241300" algn="l"/>
              </a:tabLst>
            </a:pPr>
            <a:r>
              <a:rPr lang="sr-Latn-RS" dirty="0"/>
              <a:t>   aktivnosti svoje dece i biti primer </a:t>
            </a:r>
            <a:r>
              <a:rPr lang="sr-Latn-RS" dirty="0" err="1"/>
              <a:t>nenasilničkog</a:t>
            </a:r>
            <a:r>
              <a:rPr lang="sr-Latn-RS" dirty="0"/>
              <a:t> ponašanja</a:t>
            </a:r>
          </a:p>
          <a:p>
            <a:pPr marR="927100">
              <a:tabLst>
                <a:tab pos="241300" algn="l"/>
              </a:tabLst>
            </a:pPr>
            <a:r>
              <a:rPr lang="sr-Latn-RS" dirty="0"/>
              <a:t>   mladima.</a:t>
            </a:r>
          </a:p>
          <a:p>
            <a:pPr marR="927100">
              <a:buChar char="•"/>
              <a:tabLst>
                <a:tab pos="241300" algn="l"/>
              </a:tabLst>
            </a:pPr>
            <a:r>
              <a:rPr lang="sr-Latn-RS" dirty="0">
                <a:solidFill>
                  <a:srgbClr val="FF0000"/>
                </a:solidFill>
              </a:rPr>
              <a:t>  </a:t>
            </a:r>
            <a:r>
              <a:rPr lang="sr-Latn-RS" dirty="0" err="1">
                <a:solidFill>
                  <a:srgbClr val="FF0000"/>
                </a:solidFill>
              </a:rPr>
              <a:t>Udruženost</a:t>
            </a:r>
            <a:r>
              <a:rPr lang="sr-Latn-RS" dirty="0">
                <a:solidFill>
                  <a:srgbClr val="FF0000"/>
                </a:solidFill>
              </a:rPr>
              <a:t> školskog sistema i roditelja se pokazao </a:t>
            </a:r>
          </a:p>
          <a:p>
            <a:pPr marR="927100">
              <a:tabLst>
                <a:tab pos="241300" algn="l"/>
              </a:tabLst>
            </a:pPr>
            <a:r>
              <a:rPr lang="sr-Latn-RS" dirty="0">
                <a:solidFill>
                  <a:srgbClr val="FF0000"/>
                </a:solidFill>
              </a:rPr>
              <a:t>   kao najbolja opcija za prevenciju svih tipova nasilja </a:t>
            </a:r>
          </a:p>
          <a:p>
            <a:pPr marR="927100">
              <a:tabLst>
                <a:tab pos="241300" algn="l"/>
              </a:tabLst>
            </a:pPr>
            <a:r>
              <a:rPr lang="sr-Latn-RS" dirty="0">
                <a:solidFill>
                  <a:srgbClr val="FF0000"/>
                </a:solidFill>
              </a:rPr>
              <a:t>   kod mladih</a:t>
            </a:r>
            <a:r>
              <a:rPr lang="sr-Latn-RS" dirty="0"/>
              <a:t>.</a:t>
            </a:r>
            <a:endParaRPr lang="ru-RU"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507" y="571500"/>
            <a:ext cx="1620011" cy="11186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4752" y="5205982"/>
            <a:ext cx="2976372" cy="1525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852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Office Theme</vt:lpstr>
      <vt:lpstr>PREVENCIJA NASILJA KOD MLADIH</vt:lpstr>
      <vt:lpstr>Nasilje kod mladih</vt:lpstr>
      <vt:lpstr>Verbalno nasilje</vt:lpstr>
      <vt:lpstr>Neverbalno nasilje</vt:lpstr>
      <vt:lpstr>Razlozi za nasilje</vt:lpstr>
      <vt:lpstr>Posledice nasilje nad mladima</vt:lpstr>
      <vt:lpstr>„Сyber“ nasilje</vt:lpstr>
      <vt:lpstr>Prevencija nasilja kod mladih</vt:lpstr>
      <vt:lpstr>Uloga roditelja i škole u prevenciji nasilja kod mladih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ПРЕВЕНЦИЈА НАСИЉА КОД МЛАДИХ</dc:title>
  <dc:creator>KORISNIK</dc:creator>
  <cp:lastModifiedBy>Korisnik</cp:lastModifiedBy>
  <cp:revision>10</cp:revision>
  <dcterms:created xsi:type="dcterms:W3CDTF">2024-01-24T06:48:20Z</dcterms:created>
  <dcterms:modified xsi:type="dcterms:W3CDTF">2024-01-29T08:36:21Z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2024-01-24T00:00:00Z</vt:filetime>
  </property>
  <property fmtid="{D5CDD505-2E9C-101B-9397-08002B2CF9AE}" pid="5" name="Producer">
    <vt:lpwstr>Microsoft® PowerPoint® LTSC</vt:lpwstr>
  </property>
</Properties>
</file>